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media/audio1.bin" ContentType="audio/unknown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embeddings/Microsoft_PowerPoint_97_-_2003_Presentation1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oleObject" Target="../embeddings/Microsoft_PowerPoint_97_-_2003_Presentation1.bin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vmlDrawing" Target="../drawings/vmlDrawing1.v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0BDF1015-D838-F84E-8B6A-1C0AFCB98D2E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00800"/>
            <a:ext cx="76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9D91916-45EA-D44F-8B01-5ECB3591E8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6" descr="background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7200" y="269875"/>
            <a:ext cx="10953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209800" y="6400800"/>
            <a:ext cx="565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b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362200" y="6400800"/>
            <a:ext cx="5180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0">
                <a:ea typeface="Arial" charset="0"/>
                <a:cs typeface="Arial" charset="0"/>
              </a:rPr>
              <a:t>©</a:t>
            </a:r>
            <a:r>
              <a:rPr lang="en-US" sz="1200" b="0"/>
              <a:t>College of Computer and Information Science, Northeastern University</a:t>
            </a:r>
          </a:p>
        </p:txBody>
      </p:sp>
      <p:graphicFrame>
        <p:nvGraphicFramePr>
          <p:cNvPr id="1026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098" r:id="rId20" imgW="0" imgH="0" progId="PowerPoint.Show.8">
              <p:embed/>
            </p:oleObj>
          </a:graphicData>
        </a:graphic>
      </p:graphicFrame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47675" y="1520825"/>
            <a:ext cx="6629400" cy="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wnload.oracle.com/javase/tutorial/uiswing/components/componentlist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avaconcurrencyinpractice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x.org/wiki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4300</a:t>
            </a:r>
            <a:br>
              <a:rPr lang="en-US" dirty="0" smtClean="0"/>
            </a:br>
            <a:r>
              <a:rPr lang="en-US" dirty="0" smtClean="0"/>
              <a:t>Computer Graphics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Prof. Harriet Fell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Fall </a:t>
            </a:r>
            <a:r>
              <a:rPr lang="en-US" dirty="0" smtClean="0"/>
              <a:t>2012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Lecture 8 – September </a:t>
            </a:r>
            <a:r>
              <a:rPr lang="en-US" dirty="0" smtClean="0"/>
              <a:t>20, 2012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Cross-Platform GUI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because X Window, OS X, and MS Windows all require different application code, there now exist a number of libraries which ease the work of porting applications among the three major desktop OS</a:t>
            </a:r>
          </a:p>
          <a:p>
            <a:r>
              <a:rPr lang="en-US" sz="2800" dirty="0" smtClean="0"/>
              <a:t>these all provide a set of standard widgets—including windows, buttons, toolbars, etc. (more details later today)—which “look and feel” similar on different OS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GTK+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“Gimp </a:t>
            </a:r>
            <a:r>
              <a:rPr lang="en-US" dirty="0" err="1" smtClean="0"/>
              <a:t>ToolKit</a:t>
            </a:r>
            <a:r>
              <a:rPr lang="en-US" dirty="0" smtClean="0"/>
              <a:t>”, which evolved out of initial work on the GNU Image Manipulation Program (GIMP)</a:t>
            </a:r>
          </a:p>
          <a:p>
            <a:r>
              <a:rPr lang="en-US" dirty="0" smtClean="0"/>
              <a:t>written in C, but has bindings for many other languages</a:t>
            </a:r>
          </a:p>
          <a:p>
            <a:r>
              <a:rPr lang="en-US" dirty="0" smtClean="0"/>
              <a:t>main toolkit used in the GNOME desktop environment in GNU/Linux</a:t>
            </a:r>
          </a:p>
          <a:p>
            <a:r>
              <a:rPr lang="en-US" dirty="0" smtClean="0"/>
              <a:t>LGPL </a:t>
            </a:r>
            <a:r>
              <a:rPr lang="en-US" sz="2000" dirty="0" smtClean="0"/>
              <a:t>(</a:t>
            </a:r>
            <a:r>
              <a:rPr lang="en-US" sz="2000" dirty="0" smtClean="0"/>
              <a:t>GNU LESSER GENERAL PUBLIC </a:t>
            </a:r>
            <a:r>
              <a:rPr lang="en-US" sz="2000" dirty="0" smtClean="0"/>
              <a:t>LICENSE)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originally developed by the Norwegian company </a:t>
            </a:r>
            <a:r>
              <a:rPr lang="en-US" dirty="0" err="1" smtClean="0"/>
              <a:t>Trolltech</a:t>
            </a:r>
            <a:r>
              <a:rPr lang="en-US" dirty="0" smtClean="0"/>
              <a:t>, which was recently bought by Nokia</a:t>
            </a:r>
          </a:p>
          <a:p>
            <a:r>
              <a:rPr lang="en-US" dirty="0" smtClean="0"/>
              <a:t>written in C++, but has bindings for many other languages</a:t>
            </a:r>
          </a:p>
          <a:p>
            <a:r>
              <a:rPr lang="en-US" dirty="0" smtClean="0"/>
              <a:t>main toolkit used in the KDE desktop environment in GNU/Linux</a:t>
            </a:r>
          </a:p>
          <a:p>
            <a:r>
              <a:rPr lang="en-US" dirty="0" smtClean="0"/>
              <a:t>LGPL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JFC or the Java Foundation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Abstract Window Toolkit (AWT)—the original Java GUI framework</a:t>
            </a:r>
          </a:p>
          <a:p>
            <a:pPr lvl="1"/>
            <a:r>
              <a:rPr lang="en-US" sz="2000" dirty="0" smtClean="0"/>
              <a:t>largely supplanted by Swing, but still comes into play in many cases</a:t>
            </a:r>
          </a:p>
          <a:p>
            <a:pPr lvl="1"/>
            <a:r>
              <a:rPr lang="en-US" sz="2000" dirty="0" smtClean="0"/>
              <a:t>Java is intended to be a cross-platform applications development environment</a:t>
            </a:r>
          </a:p>
          <a:p>
            <a:pPr lvl="1"/>
            <a:r>
              <a:rPr lang="en-US" sz="2000" dirty="0" smtClean="0"/>
              <a:t>AWT attempts to map different platform-specific GUI frameworks into one least-common-denominator API</a:t>
            </a:r>
          </a:p>
          <a:p>
            <a:pPr lvl="1"/>
            <a:r>
              <a:rPr lang="en-US" sz="2000" dirty="0" smtClean="0"/>
              <a:t>when you create widgets in AWT, you are directly creating widgets in the underlying OS-specific GUI framework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JFC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Swing—introduced to supersede AWT in Java 1.2</a:t>
            </a:r>
          </a:p>
          <a:p>
            <a:pPr lvl="1"/>
            <a:r>
              <a:rPr lang="en-US" sz="2000" dirty="0" smtClean="0"/>
              <a:t>unlike AWT, the architecture of swing is to implement most widgets directly in Java</a:t>
            </a:r>
          </a:p>
          <a:p>
            <a:pPr lvl="1"/>
            <a:r>
              <a:rPr lang="en-US" sz="2000" dirty="0" smtClean="0"/>
              <a:t>only the most basic windowing functions are used from the underlying OS-specific GUI framework (via AWT)</a:t>
            </a:r>
          </a:p>
          <a:p>
            <a:pPr lvl="1"/>
            <a:r>
              <a:rPr lang="en-US" sz="2000" dirty="0" smtClean="0"/>
              <a:t>most widgets inside the window are entirely rendered in Java</a:t>
            </a:r>
          </a:p>
          <a:p>
            <a:pPr lvl="1"/>
            <a:r>
              <a:rPr lang="en-US" sz="2000" dirty="0" smtClean="0"/>
              <a:t>this allows a consistent “Java look-and-feel” across all platforms</a:t>
            </a:r>
          </a:p>
          <a:p>
            <a:pPr lvl="1"/>
            <a:r>
              <a:rPr lang="en-US" sz="2000" dirty="0" smtClean="0"/>
              <a:t>also allows support for more advanced features, such as high </a:t>
            </a:r>
            <a:r>
              <a:rPr lang="en-US" sz="2000" smtClean="0"/>
              <a:t>quality anti-aliased </a:t>
            </a:r>
            <a:r>
              <a:rPr lang="en-US" sz="2000" dirty="0" smtClean="0"/>
              <a:t>rendering, that are not in the least-common-denominator of the OS specific frameworks</a:t>
            </a:r>
          </a:p>
          <a:p>
            <a:pPr lvl="1"/>
            <a:r>
              <a:rPr lang="en-US" sz="2000" dirty="0" smtClean="0"/>
              <a:t>can be slower than AWT, but modern implementations of Swing are highly optimized</a:t>
            </a:r>
          </a:p>
          <a:p>
            <a:r>
              <a:rPr lang="en-US" sz="2400" dirty="0" smtClean="0"/>
              <a:t>Java2D—the actual drawing APIs in JFC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Common GUI Widgets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most of these can be demonstrated with the </a:t>
            </a:r>
            <a:r>
              <a:rPr lang="en-US" sz="2800" dirty="0" err="1" smtClean="0"/>
              <a:t>SwingSet</a:t>
            </a:r>
            <a:r>
              <a:rPr lang="en-US" sz="2800" dirty="0" smtClean="0"/>
              <a:t> demo included with most Sun Java Development Kit downloads (search for a file named “SwingSet2.jar”)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some frameworks, in particular MS Windows, use the term “window” to apply to nearly any rectangular widget on screen</a:t>
            </a:r>
          </a:p>
          <a:p>
            <a:r>
              <a:rPr lang="en-US" sz="2800" dirty="0" smtClean="0"/>
              <a:t>the actual outer </a:t>
            </a:r>
            <a:r>
              <a:rPr lang="en-US" sz="2800" i="1" dirty="0" smtClean="0"/>
              <a:t>container of an application is specifically called a “top-level” window or “frame”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 smtClean="0"/>
              <a:t>window (frame) decorations</a:t>
            </a:r>
          </a:p>
          <a:p>
            <a:pPr lvl="1"/>
            <a:r>
              <a:rPr lang="en-US" sz="1600" i="1" dirty="0" smtClean="0"/>
              <a:t>title bar</a:t>
            </a:r>
          </a:p>
          <a:p>
            <a:pPr lvl="1"/>
            <a:r>
              <a:rPr lang="en-US" sz="1600" i="1" dirty="0" smtClean="0"/>
              <a:t>border and resize handles</a:t>
            </a:r>
          </a:p>
          <a:p>
            <a:pPr lvl="1"/>
            <a:r>
              <a:rPr lang="en-US" sz="1600" i="1" dirty="0" smtClean="0"/>
              <a:t>window buttons</a:t>
            </a:r>
          </a:p>
          <a:p>
            <a:r>
              <a:rPr lang="en-US" sz="2000" i="1" dirty="0" smtClean="0"/>
              <a:t>menu bar</a:t>
            </a:r>
          </a:p>
          <a:p>
            <a:r>
              <a:rPr lang="en-US" sz="2000" i="1" dirty="0" smtClean="0"/>
              <a:t>Toolbar</a:t>
            </a:r>
          </a:p>
          <a:p>
            <a:pPr lvl="1"/>
            <a:r>
              <a:rPr lang="en-US" sz="1600" i="1" dirty="0" smtClean="0"/>
              <a:t>often just provides a convenient replication of the same actions available from the menu bar</a:t>
            </a:r>
          </a:p>
          <a:p>
            <a:pPr lvl="1"/>
            <a:r>
              <a:rPr lang="en-US" sz="1600" i="1" dirty="0" smtClean="0"/>
              <a:t>this is a good thing: the menu bar is complete, but can be complex and inconvenient; the toolbar may not be complete, but it’s simpler and more convenient</a:t>
            </a:r>
          </a:p>
          <a:p>
            <a:r>
              <a:rPr lang="en-US" sz="2000" i="1" dirty="0" smtClean="0"/>
              <a:t>status bar</a:t>
            </a:r>
          </a:p>
          <a:p>
            <a:r>
              <a:rPr lang="en-US" sz="2000" i="1" dirty="0" smtClean="0"/>
              <a:t>child windows</a:t>
            </a:r>
          </a:p>
          <a:p>
            <a:pPr lvl="1"/>
            <a:r>
              <a:rPr lang="en-US" sz="1600" i="1" dirty="0" smtClean="0"/>
              <a:t>also called “internal frames” (Java) or “MDI” (Multiple Document Interface) (Windows)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“regular” buttons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Radio buttons </a:t>
            </a:r>
          </a:p>
          <a:p>
            <a:pPr lvl="1"/>
            <a:r>
              <a:rPr lang="en-US" dirty="0" err="1" smtClean="0"/>
              <a:t>RadioButtonDemo.jnlp</a:t>
            </a:r>
            <a:r>
              <a:rPr lang="en-US" dirty="0" smtClean="0"/>
              <a:t>	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toggle buttons, aka checkboxes</a:t>
            </a:r>
          </a:p>
          <a:p>
            <a:pPr lvl="1"/>
            <a:r>
              <a:rPr lang="en-US" dirty="0" err="1" smtClean="0"/>
              <a:t>CheckBoxDemo.jnlp</a:t>
            </a:r>
            <a:endParaRPr lang="en-US" dirty="0"/>
          </a:p>
        </p:txBody>
      </p:sp>
      <p:sp>
        <p:nvSpPr>
          <p:cNvPr id="4" name="Oval 3">
            <a:hlinkClick r:id="" action="ppaction://noaction" highlightClick="1">
              <a:snd r:embed="rId2" name="Bubbles"/>
            </a:hlinkClick>
          </p:cNvPr>
          <p:cNvSpPr/>
          <p:nvPr/>
        </p:nvSpPr>
        <p:spPr bwMode="auto">
          <a:xfrm>
            <a:off x="4448752" y="1780415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202536" cy="1143000"/>
          </a:xfrm>
        </p:spPr>
        <p:txBody>
          <a:bodyPr/>
          <a:lstStyle/>
          <a:p>
            <a:r>
              <a:rPr lang="en-US" b="1" dirty="0" smtClean="0"/>
              <a:t>Sliders</a:t>
            </a:r>
            <a:br>
              <a:rPr lang="en-US" b="1" dirty="0" smtClean="0"/>
            </a:br>
            <a:r>
              <a:rPr lang="en-US" sz="2800" dirty="0" smtClean="0"/>
              <a:t>esc, Select image, View, Formatting Pallet</a:t>
            </a:r>
            <a:endParaRPr lang="en-US" dirty="0"/>
          </a:p>
        </p:txBody>
      </p:sp>
      <p:pic>
        <p:nvPicPr>
          <p:cNvPr id="4" name="Content Placeholder 3" descr="Dragonflyb.jpg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lum bright="6000" contrast="3000"/>
          </a:blip>
          <a:srcRect l="-18305" r="-18305"/>
          <a:stretch>
            <a:fillRect/>
          </a:stretch>
        </p:blipFill>
        <p:spPr>
          <a:xfrm>
            <a:off x="457200" y="166824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GUIs in modern operating systems</a:t>
            </a:r>
          </a:p>
          <a:p>
            <a:r>
              <a:rPr lang="en-US" dirty="0" smtClean="0"/>
              <a:t>cross-platform GUI frameworks</a:t>
            </a:r>
          </a:p>
          <a:p>
            <a:r>
              <a:rPr lang="en-US" dirty="0" smtClean="0"/>
              <a:t>common GUI widgets</a:t>
            </a:r>
          </a:p>
          <a:p>
            <a:r>
              <a:rPr lang="en-US" dirty="0" smtClean="0"/>
              <a:t>event-driven programming</a:t>
            </a:r>
          </a:p>
          <a:p>
            <a:r>
              <a:rPr lang="en-US" dirty="0" smtClean="0"/>
              <a:t>Model-View-Controller (MVC) architecture</a:t>
            </a:r>
          </a:p>
          <a:p>
            <a:r>
              <a:rPr lang="en-US" dirty="0" smtClean="0"/>
              <a:t>common user interaction techniques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Widgets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http://download.oracle.com/javase/tutorial/uiswing/components/componentlist.html</a:t>
            </a:r>
            <a:endParaRPr lang="en-US" dirty="0" smtClean="0"/>
          </a:p>
          <a:p>
            <a:r>
              <a:rPr lang="en-US" sz="2400" dirty="0" smtClean="0"/>
              <a:t>combo boxes</a:t>
            </a:r>
          </a:p>
          <a:p>
            <a:r>
              <a:rPr lang="en-US" sz="2400" dirty="0" smtClean="0"/>
              <a:t>dialog boxes</a:t>
            </a:r>
          </a:p>
          <a:p>
            <a:r>
              <a:rPr lang="en-US" sz="2400" dirty="0" smtClean="0"/>
              <a:t>file choosers</a:t>
            </a:r>
          </a:p>
          <a:p>
            <a:r>
              <a:rPr lang="en-US" sz="2400" dirty="0" smtClean="0"/>
              <a:t>standard “option panes” and message dialogs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may provide a variety of features including</a:t>
            </a:r>
          </a:p>
          <a:p>
            <a:pPr lvl="1"/>
            <a:r>
              <a:rPr lang="en-US" sz="2000" dirty="0" smtClean="0"/>
              <a:t>font rendering</a:t>
            </a:r>
          </a:p>
          <a:p>
            <a:pPr lvl="1"/>
            <a:r>
              <a:rPr lang="en-US" sz="2000" dirty="0" smtClean="0"/>
              <a:t>text justification</a:t>
            </a:r>
          </a:p>
          <a:p>
            <a:pPr lvl="1"/>
            <a:r>
              <a:rPr lang="en-US" sz="2000" dirty="0" smtClean="0"/>
              <a:t>HTML or other “rich content” layout</a:t>
            </a:r>
          </a:p>
          <a:p>
            <a:pPr lvl="1"/>
            <a:r>
              <a:rPr lang="en-US" sz="2000" dirty="0" smtClean="0"/>
              <a:t>text selection and editing</a:t>
            </a:r>
          </a:p>
          <a:p>
            <a:pPr lvl="1"/>
            <a:r>
              <a:rPr lang="en-US" sz="2000" dirty="0" smtClean="0"/>
              <a:t>lists, tables, and trees</a:t>
            </a:r>
          </a:p>
          <a:p>
            <a:pPr lvl="1"/>
            <a:r>
              <a:rPr lang="en-US" sz="2000" dirty="0" smtClean="0"/>
              <a:t>progress bars</a:t>
            </a:r>
          </a:p>
          <a:p>
            <a:pPr lvl="1"/>
            <a:r>
              <a:rPr lang="en-US" sz="2000" dirty="0" smtClean="0"/>
              <a:t>scroll bars</a:t>
            </a:r>
          </a:p>
          <a:p>
            <a:pPr lvl="1"/>
            <a:r>
              <a:rPr lang="en-US" sz="2000" dirty="0" smtClean="0"/>
              <a:t>split panes and tabs</a:t>
            </a:r>
          </a:p>
          <a:p>
            <a:pPr lvl="1"/>
            <a:r>
              <a:rPr lang="en-US" sz="2000" dirty="0" smtClean="0"/>
              <a:t>tooltips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Event-Driven Programming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computation requirements of GUI programs differ from more “traditional” programs</a:t>
            </a:r>
          </a:p>
          <a:p>
            <a:r>
              <a:rPr lang="en-US" sz="2800" dirty="0" smtClean="0"/>
              <a:t>the program may have nothing to do for long periods as it “waits” for the user to do something</a:t>
            </a:r>
          </a:p>
          <a:p>
            <a:r>
              <a:rPr lang="en-US" sz="2800" dirty="0" smtClean="0"/>
              <a:t>multiple things can be going on at once in different parts of the GUI</a:t>
            </a:r>
          </a:p>
          <a:p>
            <a:r>
              <a:rPr lang="en-US" sz="2800" dirty="0" smtClean="0"/>
              <a:t>the actual tasks the program needs to perform may evolve at runtime as the user e.g. opens and closes documents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event-driven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0943"/>
          </a:xfrm>
        </p:spPr>
        <p:txBody>
          <a:bodyPr/>
          <a:lstStyle/>
          <a:p>
            <a:r>
              <a:rPr lang="en-US" sz="2800" dirty="0" smtClean="0"/>
              <a:t>main idea: a variety of </a:t>
            </a:r>
            <a:r>
              <a:rPr lang="en-US" sz="2800" i="1" dirty="0" smtClean="0"/>
              <a:t>events may occur asynchronously</a:t>
            </a:r>
          </a:p>
          <a:p>
            <a:pPr lvl="1"/>
            <a:r>
              <a:rPr lang="en-US" sz="2400" i="1" dirty="0" smtClean="0"/>
              <a:t>triggered either by the user (e.g. hitting a key or moving the mouse)</a:t>
            </a:r>
          </a:p>
          <a:p>
            <a:pPr lvl="1"/>
            <a:r>
              <a:rPr lang="en-US" sz="2400" i="1" dirty="0" smtClean="0"/>
              <a:t>or by the system (e.g. a window from another application is moved on top of our window; an object is dragged from one application to another; the system is shutting down)</a:t>
            </a:r>
          </a:p>
          <a:p>
            <a:r>
              <a:rPr lang="en-US" sz="2800" i="1" dirty="0" smtClean="0"/>
              <a:t>application code specifies which events it is interested in handling</a:t>
            </a:r>
          </a:p>
          <a:p>
            <a:pPr lvl="1"/>
            <a:r>
              <a:rPr lang="en-US" sz="2400" i="1" dirty="0" smtClean="0"/>
              <a:t>e.g. by registering event listener or callback function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overall structure of an event-driven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/>
              <a:t>loop forever</a:t>
            </a:r>
          </a:p>
          <a:p>
            <a:pPr lvl="1"/>
            <a:r>
              <a:rPr lang="en-US" sz="2400" i="1" dirty="0" smtClean="0"/>
              <a:t>wait for an event (without burning CPU)</a:t>
            </a:r>
          </a:p>
          <a:p>
            <a:pPr lvl="1"/>
            <a:r>
              <a:rPr lang="en-US" sz="2400" i="1" dirty="0" smtClean="0"/>
              <a:t>dispatch: see if any handlers have been registered for the event, and if so, invoke them</a:t>
            </a:r>
          </a:p>
          <a:p>
            <a:r>
              <a:rPr lang="en-US" sz="2800" i="1" dirty="0" smtClean="0"/>
              <a:t>event handler code gets invoked as necessary</a:t>
            </a:r>
          </a:p>
          <a:p>
            <a:r>
              <a:rPr lang="en-US" sz="2800" i="1" dirty="0" smtClean="0"/>
              <a:t>unhandled events may be handled in a default way by the GUI framework or by the OS, or may simply be dropped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Event Handler Code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typically all runs from within a single thread</a:t>
            </a:r>
          </a:p>
          <a:p>
            <a:pPr lvl="1"/>
            <a:r>
              <a:rPr lang="en-US" sz="2400" dirty="0" smtClean="0"/>
              <a:t>events may come in various orders, but are typically at least processed one at a time</a:t>
            </a:r>
          </a:p>
          <a:p>
            <a:pPr lvl="1"/>
            <a:r>
              <a:rPr lang="en-US" sz="2400" dirty="0" smtClean="0"/>
              <a:t>reasons for this are essentially about managing complexity and ensuring </a:t>
            </a:r>
            <a:r>
              <a:rPr lang="en-US" sz="2400" i="1" dirty="0" smtClean="0"/>
              <a:t>thread safety of all the data structures that implement the GUI</a:t>
            </a:r>
          </a:p>
          <a:p>
            <a:r>
              <a:rPr lang="en-US" sz="2800" i="1" dirty="0" smtClean="0"/>
              <a:t>a good reference on concurrency as it relates to GUI programming is chapter 9 of </a:t>
            </a:r>
            <a:r>
              <a:rPr lang="en-US" sz="2800" i="1" dirty="0" smtClean="0">
                <a:hlinkClick r:id="rId2"/>
              </a:rPr>
              <a:t>Java Concurrency in Practice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Implications of single-threaded design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Keep your event handling code short and fast. If you spend a lot of time handling one event, you may be blocking the processing of later events (they will typically be queued).</a:t>
            </a:r>
          </a:p>
          <a:p>
            <a:r>
              <a:rPr lang="en-US" sz="2400" dirty="0" smtClean="0"/>
              <a:t>If you need to make modifications to any GUI data structures (e.g. opening a new window, or adding a widget to an existing window, or even changing the label of a button) outside of an event handler, you must take special care to ensure thread safety. In Java, one way to do this is to use </a:t>
            </a:r>
            <a:r>
              <a:rPr lang="en-US" sz="2400" dirty="0" err="1" smtClean="0">
                <a:latin typeface="Courier New"/>
              </a:rPr>
              <a:t>SwingUtilities.invokeLater</a:t>
            </a:r>
            <a:r>
              <a:rPr lang="en-US" sz="2400" dirty="0" smtClean="0">
                <a:latin typeface="Courier New"/>
              </a:rPr>
              <a:t>() </a:t>
            </a:r>
            <a:r>
              <a:rPr lang="en-US" sz="2400" dirty="0" smtClean="0"/>
              <a:t>or </a:t>
            </a:r>
            <a:r>
              <a:rPr lang="en-US" sz="2400" dirty="0" err="1" smtClean="0">
                <a:latin typeface="Courier New"/>
              </a:rPr>
              <a:t>invokeAndWait</a:t>
            </a:r>
            <a:r>
              <a:rPr lang="en-US" sz="2400" dirty="0" smtClean="0">
                <a:latin typeface="Courier New"/>
              </a:rPr>
              <a:t>()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Model-View-Controller (MVC) Architecture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93624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model </a:t>
            </a:r>
            <a:r>
              <a:rPr lang="en-US" sz="2400" dirty="0" smtClean="0"/>
              <a:t>is the set of core data structures defining the state of your application</a:t>
            </a:r>
          </a:p>
          <a:p>
            <a:pPr lvl="1"/>
            <a:r>
              <a:rPr lang="en-US" sz="2000" dirty="0" smtClean="0"/>
              <a:t>e.g. in a drawing application, this could be a list of all objects (line segments, circles, curves, etc) currently in the drawing, along with all the current settings of their parameters</a:t>
            </a:r>
          </a:p>
          <a:p>
            <a:r>
              <a:rPr lang="en-US" sz="2400" dirty="0" smtClean="0"/>
              <a:t>one or more </a:t>
            </a:r>
            <a:r>
              <a:rPr lang="en-US" sz="2400" b="1" dirty="0" smtClean="0"/>
              <a:t>views </a:t>
            </a:r>
            <a:r>
              <a:rPr lang="en-US" sz="2400" dirty="0" smtClean="0"/>
              <a:t>of the model may be open; each shows a </a:t>
            </a:r>
            <a:r>
              <a:rPr lang="en-US" sz="2400" i="1" dirty="0" smtClean="0"/>
              <a:t>depiction of the model; each view may have a particular viewpoint, e.g. </a:t>
            </a:r>
          </a:p>
          <a:p>
            <a:pPr lvl="1"/>
            <a:r>
              <a:rPr lang="en-US" sz="2000" i="1" dirty="0" smtClean="0"/>
              <a:t>a multiplayer game could have different views showing the game world from the perspective of each player</a:t>
            </a:r>
          </a:p>
          <a:p>
            <a:pPr lvl="1"/>
            <a:r>
              <a:rPr lang="en-US" sz="2000" i="1" dirty="0" smtClean="0"/>
              <a:t>a drawing program could have one view that actually shows the drawing, and another view that shows a textual list of all the objects in the drawing.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Model-View-Controller (MVC) Architecture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444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controller </a:t>
            </a:r>
            <a:r>
              <a:rPr lang="en-US" dirty="0" smtClean="0"/>
              <a:t>is all the event handling code processing events that may</a:t>
            </a:r>
          </a:p>
          <a:p>
            <a:pPr lvl="1"/>
            <a:r>
              <a:rPr lang="en-US" dirty="0" smtClean="0"/>
              <a:t>alter the model itself, e.g. adding a circle in the drawing program</a:t>
            </a:r>
          </a:p>
          <a:p>
            <a:pPr lvl="1"/>
            <a:r>
              <a:rPr lang="en-US" dirty="0" smtClean="0"/>
              <a:t>modify the state of views, e.g. the view from the perspective of a specific character must change viewpoint when the character moves</a:t>
            </a:r>
          </a:p>
          <a:p>
            <a:pPr lvl="1"/>
            <a:r>
              <a:rPr lang="en-US" dirty="0" smtClean="0"/>
              <a:t>add or remove views</a:t>
            </a:r>
          </a:p>
          <a:p>
            <a:pPr lvl="1"/>
            <a:r>
              <a:rPr lang="en-US" dirty="0" smtClean="0"/>
              <a:t>change the state of the program, such as minimizing or quitting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User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picking and selecting</a:t>
            </a:r>
          </a:p>
          <a:p>
            <a:pPr lvl="1"/>
            <a:r>
              <a:rPr lang="en-US" dirty="0" smtClean="0"/>
              <a:t>the user clicked the mouse. How does your application know </a:t>
            </a:r>
            <a:r>
              <a:rPr lang="en-US" i="1" dirty="0" smtClean="0"/>
              <a:t>what was clicked?</a:t>
            </a:r>
          </a:p>
          <a:p>
            <a:pPr lvl="1"/>
            <a:r>
              <a:rPr lang="en-US" i="1" dirty="0" smtClean="0"/>
              <a:t>what if multiple graphical objects are on top of each other?</a:t>
            </a:r>
          </a:p>
          <a:p>
            <a:pPr lvl="1"/>
            <a:r>
              <a:rPr lang="en-US" i="1" dirty="0" smtClean="0"/>
              <a:t>the user may want to pick more than one thing at a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GUIs in Modern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all modern desktop operating systems support a </a:t>
            </a:r>
            <a:r>
              <a:rPr lang="en-US" sz="2800" i="1" dirty="0" smtClean="0"/>
              <a:t>graphical user interface (GUI)</a:t>
            </a:r>
          </a:p>
          <a:p>
            <a:r>
              <a:rPr lang="en-US" sz="2800" i="1" dirty="0" smtClean="0"/>
              <a:t>these are also called windowing environments because the most common paradigm, initiated in the early 80’s at Xerox’ Palo Alto Research Center (PARC), is to have a desktop where one or more overlapping windows may exist, each containing the GUI for a currently running application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and paste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basic idea is well known</a:t>
            </a:r>
          </a:p>
          <a:p>
            <a:r>
              <a:rPr lang="en-US" sz="2400" dirty="0" smtClean="0"/>
              <a:t>possible complexity: cut and paste is sometimes meant to work even between applications</a:t>
            </a:r>
          </a:p>
          <a:p>
            <a:r>
              <a:rPr lang="en-US" sz="2400" dirty="0" smtClean="0"/>
              <a:t>the OS (or at least the desktop environment or windowing system) must manage a shared resource called the clipboard</a:t>
            </a:r>
          </a:p>
          <a:p>
            <a:r>
              <a:rPr lang="en-US" sz="2400" dirty="0" smtClean="0"/>
              <a:t>what is the format of data in the clipboard?</a:t>
            </a:r>
          </a:p>
          <a:p>
            <a:r>
              <a:rPr lang="en-US" sz="2400" dirty="0" smtClean="0"/>
              <a:t>how does your application know that it is ok to change the contents of the clipboard?</a:t>
            </a:r>
          </a:p>
          <a:p>
            <a:r>
              <a:rPr lang="en-US" sz="2400" dirty="0" smtClean="0"/>
              <a:t>how does your application know what to do with any kind of data that the user may try to paste from the clipboard?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3727"/>
          </a:xfrm>
        </p:spPr>
        <p:txBody>
          <a:bodyPr/>
          <a:lstStyle/>
          <a:p>
            <a:r>
              <a:rPr lang="en-US" sz="2400" dirty="0" smtClean="0"/>
              <a:t>user presses mouse button down over an object</a:t>
            </a:r>
          </a:p>
          <a:p>
            <a:r>
              <a:rPr lang="en-US" sz="2400" dirty="0" smtClean="0"/>
              <a:t>while continuing to hold the button, user moves mouse; object “follows along”</a:t>
            </a:r>
          </a:p>
          <a:p>
            <a:r>
              <a:rPr lang="en-US" sz="2400" dirty="0" smtClean="0"/>
              <a:t>user releases button; object “stays put”</a:t>
            </a:r>
          </a:p>
          <a:p>
            <a:r>
              <a:rPr lang="en-US" sz="2400" dirty="0" smtClean="0"/>
              <a:t>“object” can be either</a:t>
            </a:r>
          </a:p>
          <a:p>
            <a:pPr lvl="1"/>
            <a:r>
              <a:rPr lang="en-US" sz="2000" dirty="0" smtClean="0"/>
              <a:t>a distinct graphical entity, e.g. an image in an image manipulation program, or</a:t>
            </a:r>
          </a:p>
          <a:p>
            <a:pPr lvl="1"/>
            <a:r>
              <a:rPr lang="en-US" sz="2000" dirty="0" smtClean="0"/>
              <a:t>the viewpoint of the user itself: this is </a:t>
            </a:r>
            <a:r>
              <a:rPr lang="en-US" sz="2000" i="1" dirty="0" smtClean="0"/>
              <a:t>navigation, which we will cover in more detail later in the course</a:t>
            </a:r>
          </a:p>
          <a:p>
            <a:r>
              <a:rPr lang="en-US" sz="2000" i="1" dirty="0" smtClean="0"/>
              <a:t>one complexity of implementing dragging is that separate events are typically delivered for the mouse press, each incremental motion of the mouse, and the mouse release</a:t>
            </a:r>
          </a:p>
          <a:p>
            <a:pPr lvl="1"/>
            <a:r>
              <a:rPr lang="en-US" sz="2000" i="1" dirty="0" smtClean="0"/>
              <a:t>no guarantees that you will get these in any particular sequence!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 and Drop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special case of dragging which is essentially a shortcut way to cut and paste</a:t>
            </a:r>
          </a:p>
          <a:p>
            <a:r>
              <a:rPr lang="en-US" sz="2800" dirty="0" smtClean="0"/>
              <a:t>sounds simple, but actual implementation can involve a lot of engineering and debugging</a:t>
            </a:r>
          </a:p>
          <a:p>
            <a:r>
              <a:rPr lang="en-US" sz="2800" dirty="0" smtClean="0"/>
              <a:t>again, the OS may become involved to support Drag and Drop across applications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and dialog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graphical application is “modal” if it can be put into a state where only some of its functionality is available, or if some special functionality is only available in that state</a:t>
            </a:r>
          </a:p>
          <a:p>
            <a:r>
              <a:rPr lang="en-US" dirty="0" smtClean="0"/>
              <a:t>common cases: modal dialog boxes, “wizards”</a:t>
            </a:r>
          </a:p>
          <a:p>
            <a:r>
              <a:rPr lang="en-US" dirty="0" smtClean="0"/>
              <a:t>can be a good thing, but also an argument for avoiding modality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X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standard windowing environment for most modern variants of Unix (except OS X)</a:t>
            </a:r>
          </a:p>
          <a:p>
            <a:r>
              <a:rPr lang="en-US" sz="2400" dirty="0" smtClean="0"/>
              <a:t>has been around a long time but is continually updated</a:t>
            </a:r>
          </a:p>
          <a:p>
            <a:r>
              <a:rPr lang="en-US" sz="2400" dirty="0" smtClean="0"/>
              <a:t>variant used in most modern GNU/Linux distributions is currently managed by the </a:t>
            </a:r>
            <a:r>
              <a:rPr lang="en-US" sz="2400" dirty="0" smtClean="0">
                <a:hlinkClick r:id="rId2"/>
              </a:rPr>
              <a:t>x.org</a:t>
            </a:r>
            <a:r>
              <a:rPr lang="en-US" sz="2400" dirty="0" smtClean="0"/>
              <a:t> foundation</a:t>
            </a:r>
          </a:p>
          <a:p>
            <a:r>
              <a:rPr lang="en-US" sz="2400" dirty="0" smtClean="0"/>
              <a:t>X is a client-server architecture</a:t>
            </a:r>
          </a:p>
          <a:p>
            <a:r>
              <a:rPr lang="en-US" sz="2400" dirty="0" smtClean="0"/>
              <a:t>typically, a single instance of an X server runs on the machine, and has the responsibility for all direct interaction with output and input devices</a:t>
            </a:r>
          </a:p>
          <a:p>
            <a:r>
              <a:rPr lang="en-US" sz="2400" dirty="0" smtClean="0"/>
              <a:t>individual applications, such as Firefox, are X clients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X clients can communicate with the X server over several different types of connections</a:t>
            </a:r>
          </a:p>
          <a:p>
            <a:pPr lvl="1"/>
            <a:r>
              <a:rPr lang="en-US" sz="2400" dirty="0" smtClean="0"/>
              <a:t>standard TCP/IP sockets</a:t>
            </a:r>
          </a:p>
          <a:p>
            <a:pPr lvl="2"/>
            <a:r>
              <a:rPr lang="en-US" sz="1800" dirty="0" smtClean="0"/>
              <a:t>this enables the X client and server to actually run on different machines on the network</a:t>
            </a:r>
          </a:p>
          <a:p>
            <a:pPr lvl="2"/>
            <a:r>
              <a:rPr lang="en-US" sz="1800" dirty="0" smtClean="0"/>
              <a:t>note that the roles of “client” and “server” can be non-intuitive here</a:t>
            </a:r>
          </a:p>
          <a:p>
            <a:pPr lvl="1"/>
            <a:r>
              <a:rPr lang="en-US" sz="2400" dirty="0" smtClean="0"/>
              <a:t>several other Inter-Process Communication (IPC) mechanisms</a:t>
            </a:r>
          </a:p>
          <a:p>
            <a:pPr lvl="2"/>
            <a:r>
              <a:rPr lang="en-US" sz="1800" dirty="0" smtClean="0"/>
              <a:t>including “Unix domain sockets” and shared memory</a:t>
            </a:r>
          </a:p>
          <a:p>
            <a:pPr lvl="2"/>
            <a:r>
              <a:rPr lang="en-US" sz="1800" dirty="0" smtClean="0"/>
              <a:t>these generally focus on improving performance in the case where both client and server are running on the same machine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important part of the X system is the </a:t>
            </a:r>
            <a:r>
              <a:rPr lang="en-US" i="1" dirty="0" smtClean="0"/>
              <a:t>protocol that defines the communication between client and server</a:t>
            </a:r>
          </a:p>
          <a:p>
            <a:r>
              <a:rPr lang="en-US" i="1" dirty="0" smtClean="0"/>
              <a:t>the X protocol is an open standard</a:t>
            </a:r>
          </a:p>
          <a:p>
            <a:r>
              <a:rPr lang="en-US" i="1" dirty="0" smtClean="0"/>
              <a:t>different organizations can implement both clients and servers, and if they all stick to the defined protocol, the programs will inter-operate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10396" cy="4525963"/>
          </a:xfrm>
        </p:spPr>
        <p:txBody>
          <a:bodyPr/>
          <a:lstStyle/>
          <a:p>
            <a:r>
              <a:rPr lang="en-US" sz="2800" dirty="0" smtClean="0"/>
              <a:t>there exist X servers that run on both Macintosh OS X and on Microsoft Windows</a:t>
            </a:r>
          </a:p>
          <a:p>
            <a:pPr lvl="1"/>
            <a:r>
              <a:rPr lang="en-US" sz="2400" dirty="0" smtClean="0"/>
              <a:t>this means that you can, in theory, run an X client on a remote machine (e.g. a GNU/Linux machine to which you have established an SSH connection), and have that program display its interactive GUI on your local machine, which may be running Windows or OS X</a:t>
            </a:r>
          </a:p>
          <a:p>
            <a:pPr lvl="1"/>
            <a:r>
              <a:rPr lang="en-US" sz="2400" dirty="0" smtClean="0"/>
              <a:t>also, this can ease porting of applications, since most of the GUI code can remain the same, assuming that an X server is available on the target platform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Macintosh OS 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original Macintosh OS was one of the first commercially successful GUI systems</a:t>
            </a:r>
          </a:p>
          <a:p>
            <a:pPr lvl="1"/>
            <a:r>
              <a:rPr lang="en-US" sz="2000" dirty="0" smtClean="0"/>
              <a:t>copied many aspects of earlier prototypes from PARC (overlapping windows, mouse, etc)</a:t>
            </a:r>
          </a:p>
          <a:p>
            <a:r>
              <a:rPr lang="en-US" sz="2400" dirty="0" smtClean="0"/>
              <a:t>the modern version, OS X, is actually a Unix variant, with a GUI adapted from an earlier system called </a:t>
            </a:r>
            <a:r>
              <a:rPr lang="en-US" sz="2400" dirty="0" err="1" smtClean="0"/>
              <a:t>NextStep</a:t>
            </a:r>
            <a:endParaRPr lang="en-US" sz="2400" dirty="0" smtClean="0"/>
          </a:p>
          <a:p>
            <a:pPr lvl="1"/>
            <a:r>
              <a:rPr lang="en-US" sz="2000" dirty="0" smtClean="0"/>
              <a:t>the main GUI framework is called Cocoa, and is natively programmed in Objective-C</a:t>
            </a:r>
          </a:p>
          <a:p>
            <a:pPr lvl="1"/>
            <a:r>
              <a:rPr lang="en-US" sz="2000" dirty="0" smtClean="0"/>
              <a:t>also comes with an X server, mainly used to ease porting of Unix applications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Microsoft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holds the largest market share</a:t>
            </a:r>
          </a:p>
          <a:p>
            <a:r>
              <a:rPr lang="en-US" dirty="0" smtClean="0"/>
              <a:t>several X servers are available as 3rd party software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G140 Template">
  <a:themeElements>
    <a:clrScheme name="CSG140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SG140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G140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CSgraphics.potx</Template>
  <TotalTime>2887</TotalTime>
  <Words>2206</Words>
  <Application>Microsoft Macintosh PowerPoint</Application>
  <PresentationFormat>On-screen Show (4:3)</PresentationFormat>
  <Paragraphs>184</Paragraphs>
  <Slides>33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CSG140 Template</vt:lpstr>
      <vt:lpstr>PowerPoint.Show.8</vt:lpstr>
      <vt:lpstr>CS 4300 Computer Graphics</vt:lpstr>
      <vt:lpstr>GUIs</vt:lpstr>
      <vt:lpstr>GUIs in Modern Operating Systems</vt:lpstr>
      <vt:lpstr>X Window</vt:lpstr>
      <vt:lpstr>X Clients</vt:lpstr>
      <vt:lpstr>X Protocol</vt:lpstr>
      <vt:lpstr>X Servers</vt:lpstr>
      <vt:lpstr>Macintosh OS X</vt:lpstr>
      <vt:lpstr>Microsoft Windows</vt:lpstr>
      <vt:lpstr>Cross-Platform GUI Frameworks</vt:lpstr>
      <vt:lpstr>GTK+</vt:lpstr>
      <vt:lpstr>Qt</vt:lpstr>
      <vt:lpstr>JFC or the Java Foundation Classes</vt:lpstr>
      <vt:lpstr>JFC - continued</vt:lpstr>
      <vt:lpstr>Common GUI Widgets</vt:lpstr>
      <vt:lpstr>Windows</vt:lpstr>
      <vt:lpstr>Windows</vt:lpstr>
      <vt:lpstr>Buttons</vt:lpstr>
      <vt:lpstr>Sliders esc, Select image, View, Formatting Pallet</vt:lpstr>
      <vt:lpstr>Widgets in Java</vt:lpstr>
      <vt:lpstr>text layout</vt:lpstr>
      <vt:lpstr>Event-Driven Programming</vt:lpstr>
      <vt:lpstr>event-driven style</vt:lpstr>
      <vt:lpstr>overall structure of an event-driven system</vt:lpstr>
      <vt:lpstr>Event Handler Code </vt:lpstr>
      <vt:lpstr>Implications of single-threaded design</vt:lpstr>
      <vt:lpstr>Model-View-Controller (MVC) Architecture</vt:lpstr>
      <vt:lpstr>Model-View-Controller (MVC) Architecture</vt:lpstr>
      <vt:lpstr>Common User Techniques</vt:lpstr>
      <vt:lpstr>cut and paste</vt:lpstr>
      <vt:lpstr>dragging</vt:lpstr>
      <vt:lpstr>Drag and Drop</vt:lpstr>
      <vt:lpstr>Modes and dialog boxes</vt:lpstr>
    </vt:vector>
  </TitlesOfParts>
  <Company>Northeastern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4300 Computer Graphics</dc:title>
  <dc:creator>Harriet Fell</dc:creator>
  <cp:lastModifiedBy>Harriet Fell</cp:lastModifiedBy>
  <cp:revision>35</cp:revision>
  <dcterms:created xsi:type="dcterms:W3CDTF">2012-09-20T15:16:59Z</dcterms:created>
  <dcterms:modified xsi:type="dcterms:W3CDTF">2012-09-20T15:28:23Z</dcterms:modified>
</cp:coreProperties>
</file>